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8" r:id="rId2"/>
    <p:sldId id="264" r:id="rId3"/>
    <p:sldId id="266" r:id="rId4"/>
    <p:sldId id="318" r:id="rId5"/>
    <p:sldId id="267" r:id="rId6"/>
    <p:sldId id="315" r:id="rId7"/>
    <p:sldId id="297" r:id="rId8"/>
    <p:sldId id="317" r:id="rId9"/>
    <p:sldId id="275" r:id="rId10"/>
    <p:sldId id="287" r:id="rId11"/>
    <p:sldId id="284" r:id="rId12"/>
    <p:sldId id="285" r:id="rId13"/>
    <p:sldId id="288" r:id="rId14"/>
    <p:sldId id="289" r:id="rId15"/>
    <p:sldId id="278" r:id="rId16"/>
    <p:sldId id="319" r:id="rId17"/>
    <p:sldId id="320" r:id="rId18"/>
    <p:sldId id="321" r:id="rId19"/>
    <p:sldId id="323" r:id="rId20"/>
    <p:sldId id="324" r:id="rId21"/>
    <p:sldId id="325" r:id="rId22"/>
    <p:sldId id="326" r:id="rId23"/>
    <p:sldId id="329" r:id="rId24"/>
    <p:sldId id="327" r:id="rId25"/>
    <p:sldId id="303" r:id="rId26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71" autoAdjust="0"/>
  </p:normalViewPr>
  <p:slideViewPr>
    <p:cSldViewPr>
      <p:cViewPr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4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B0483-6AFD-412F-A35C-1AD5862DE734}" type="datetimeFigureOut">
              <a:rPr lang="pt-BR" smtClean="0"/>
              <a:pPr/>
              <a:t>16/11/2017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6D9ED-0BB8-4846-99CC-6A3798476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8593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BD085-41E1-435F-81DB-8648DF142677}" type="datetimeFigureOut">
              <a:rPr lang="pt-BR" smtClean="0"/>
              <a:pPr/>
              <a:t>16/11/2017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3700C-BDBE-4BE0-B579-5ECE406E96D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38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3700C-BDBE-4BE0-B579-5ECE406E96DD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837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3700C-BDBE-4BE0-B579-5ECE406E96DD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993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3700C-BDBE-4BE0-B579-5ECE406E96DD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993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3700C-BDBE-4BE0-B579-5ECE406E96DD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993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3700C-BDBE-4BE0-B579-5ECE406E96DD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993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3700C-BDBE-4BE0-B579-5ECE406E96DD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993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3700C-BDBE-4BE0-B579-5ECE406E96DD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993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3700C-BDBE-4BE0-B579-5ECE406E96DD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993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3700C-BDBE-4BE0-B579-5ECE406E96DD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993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3700C-BDBE-4BE0-B579-5ECE406E96DD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9939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3700C-BDBE-4BE0-B579-5ECE406E96DD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993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3700C-BDBE-4BE0-B579-5ECE406E96DD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837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3700C-BDBE-4BE0-B579-5ECE406E96DD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8992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3700C-BDBE-4BE0-B579-5ECE406E96DD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837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3700C-BDBE-4BE0-B579-5ECE406E96DD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9940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3700C-BDBE-4BE0-B579-5ECE406E96DD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9940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3700C-BDBE-4BE0-B579-5ECE406E96DD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9940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3700C-BDBE-4BE0-B579-5ECE406E96DD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9940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3700C-BDBE-4BE0-B579-5ECE406E96DD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525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A592-1A52-4D8A-8D2B-A179F71B49C5}" type="datetimeFigureOut">
              <a:rPr lang="pt-BR" smtClean="0"/>
              <a:pPr/>
              <a:t>16/11/2017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88A1-AB8E-4573-968B-C06D68262EF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8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A592-1A52-4D8A-8D2B-A179F71B49C5}" type="datetimeFigureOut">
              <a:rPr lang="pt-BR" smtClean="0"/>
              <a:pPr/>
              <a:t>16/11/2017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88A1-AB8E-4573-968B-C06D68262EF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21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A592-1A52-4D8A-8D2B-A179F71B49C5}" type="datetimeFigureOut">
              <a:rPr lang="pt-BR" smtClean="0"/>
              <a:pPr/>
              <a:t>16/11/2017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88A1-AB8E-4573-968B-C06D68262EF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2310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A592-1A52-4D8A-8D2B-A179F71B49C5}" type="datetimeFigureOut">
              <a:rPr lang="pt-BR" smtClean="0"/>
              <a:pPr/>
              <a:t>16/11/2017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88A1-AB8E-4573-968B-C06D68262EF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8187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A592-1A52-4D8A-8D2B-A179F71B49C5}" type="datetimeFigureOut">
              <a:rPr lang="pt-BR" smtClean="0"/>
              <a:pPr/>
              <a:t>16/11/2017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88A1-AB8E-4573-968B-C06D68262EF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055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A592-1A52-4D8A-8D2B-A179F71B49C5}" type="datetimeFigureOut">
              <a:rPr lang="pt-BR" smtClean="0"/>
              <a:pPr/>
              <a:t>16/11/2017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88A1-AB8E-4573-968B-C06D68262EF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3007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A592-1A52-4D8A-8D2B-A179F71B49C5}" type="datetimeFigureOut">
              <a:rPr lang="pt-BR" smtClean="0"/>
              <a:pPr/>
              <a:t>16/11/2017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88A1-AB8E-4573-968B-C06D68262EF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1852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A592-1A52-4D8A-8D2B-A179F71B49C5}" type="datetimeFigureOut">
              <a:rPr lang="pt-BR" smtClean="0"/>
              <a:pPr/>
              <a:t>16/11/2017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88A1-AB8E-4573-968B-C06D68262EF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4974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A592-1A52-4D8A-8D2B-A179F71B49C5}" type="datetimeFigureOut">
              <a:rPr lang="pt-BR" smtClean="0"/>
              <a:pPr/>
              <a:t>16/11/2017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88A1-AB8E-4573-968B-C06D68262EF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365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A592-1A52-4D8A-8D2B-A179F71B49C5}" type="datetimeFigureOut">
              <a:rPr lang="pt-BR" smtClean="0"/>
              <a:pPr/>
              <a:t>16/11/2017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88A1-AB8E-4573-968B-C06D68262EF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225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A592-1A52-4D8A-8D2B-A179F71B49C5}" type="datetimeFigureOut">
              <a:rPr lang="pt-BR" smtClean="0"/>
              <a:pPr/>
              <a:t>16/11/2017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88A1-AB8E-4573-968B-C06D68262EF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407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7A592-1A52-4D8A-8D2B-A179F71B49C5}" type="datetimeFigureOut">
              <a:rPr lang="pt-BR" smtClean="0"/>
              <a:pPr/>
              <a:t>16/11/2017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788A1-AB8E-4573-968B-C06D68262EF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018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63272" cy="1008112"/>
          </a:xfrm>
          <a:ln w="38100">
            <a:solidFill>
              <a:srgbClr val="0000CC"/>
            </a:solidFill>
          </a:ln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 PÚBLICA</a:t>
            </a:r>
            <a:br>
              <a:rPr lang="pt-BR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pt-BR" b="1" dirty="0" smtClean="0"/>
          </a:p>
          <a:p>
            <a:pPr marL="0" indent="0" algn="ctr">
              <a:buNone/>
            </a:pPr>
            <a:endParaRPr lang="pt-BR" b="1" i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b="1" i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4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PROJETO DE LEI ORÇAMENTÁRIA </a:t>
            </a:r>
          </a:p>
          <a:p>
            <a:pPr marL="0" indent="0" algn="ctr">
              <a:buNone/>
            </a:pPr>
            <a:r>
              <a:rPr lang="pt-BR" sz="4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PLOA - 2018</a:t>
            </a:r>
          </a:p>
          <a:p>
            <a:pPr marL="0" indent="0" algn="ctr">
              <a:buNone/>
            </a:pPr>
            <a:endParaRPr lang="pt-BR" sz="4000" b="1" i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b="1" i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pt-BR" b="1" i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Aracaju – SE</a:t>
            </a:r>
          </a:p>
          <a:p>
            <a:pPr marL="0" indent="0" algn="ctr">
              <a:buNone/>
            </a:pPr>
            <a:r>
              <a:rPr lang="pt-BR" sz="1800" b="1" i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de Novembro de 2017</a:t>
            </a:r>
            <a:endParaRPr lang="pt-BR" sz="1800" b="1" i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5"/>
            <a:ext cx="86409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936104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74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63272" cy="1156990"/>
          </a:xfrm>
          <a:ln w="38100">
            <a:solidFill>
              <a:srgbClr val="0000CC"/>
            </a:solidFill>
          </a:ln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 </a:t>
            </a:r>
            <a:r>
              <a:rPr lang="pt-BR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7"/>
            <a:ext cx="8507288" cy="4968553"/>
          </a:xfrm>
        </p:spPr>
        <p:txBody>
          <a:bodyPr>
            <a:normAutofit/>
          </a:bodyPr>
          <a:lstStyle/>
          <a:p>
            <a:pPr marL="0" lvl="0" indent="0"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pt-BR" altLang="pt-BR" sz="3600" b="1" dirty="0" smtClean="0">
                <a:solidFill>
                  <a:srgbClr val="FF0000"/>
                </a:solidFill>
                <a:latin typeface="Calibri" pitchFamily="34" charset="0"/>
              </a:rPr>
              <a:t>	</a:t>
            </a:r>
            <a:endParaRPr lang="pt-BR" sz="36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864096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936104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8" t="35287" r="33521" b="32357"/>
          <a:stretch/>
        </p:blipFill>
        <p:spPr bwMode="auto">
          <a:xfrm>
            <a:off x="395536" y="2060848"/>
            <a:ext cx="849694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1" t="21081" r="35238" b="75091"/>
          <a:stretch/>
        </p:blipFill>
        <p:spPr bwMode="auto">
          <a:xfrm>
            <a:off x="323528" y="1484784"/>
            <a:ext cx="864095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01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63272" cy="864097"/>
          </a:xfrm>
          <a:ln w="38100">
            <a:solidFill>
              <a:srgbClr val="0000CC"/>
            </a:solidFill>
          </a:ln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 </a:t>
            </a:r>
            <a:r>
              <a:rPr lang="pt-BR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7"/>
            <a:ext cx="8507288" cy="4968553"/>
          </a:xfrm>
        </p:spPr>
        <p:txBody>
          <a:bodyPr>
            <a:normAutofit/>
          </a:bodyPr>
          <a:lstStyle/>
          <a:p>
            <a:pPr marL="0" lvl="0" indent="0"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pt-BR" altLang="pt-BR" sz="3600" b="1" dirty="0" smtClean="0">
                <a:solidFill>
                  <a:srgbClr val="FF0000"/>
                </a:solidFill>
                <a:latin typeface="Calibri" pitchFamily="34" charset="0"/>
              </a:rPr>
              <a:t>	</a:t>
            </a:r>
            <a:endParaRPr lang="pt-BR" sz="36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5"/>
            <a:ext cx="86409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936104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1" t="23473" r="33609" b="11263"/>
          <a:stretch/>
        </p:blipFill>
        <p:spPr bwMode="auto">
          <a:xfrm>
            <a:off x="323528" y="1772816"/>
            <a:ext cx="8588491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1" t="21081" r="35238" b="75091"/>
          <a:stretch/>
        </p:blipFill>
        <p:spPr bwMode="auto">
          <a:xfrm>
            <a:off x="323528" y="1268760"/>
            <a:ext cx="8640959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59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63272" cy="864097"/>
          </a:xfrm>
          <a:ln w="38100">
            <a:solidFill>
              <a:srgbClr val="0000CC"/>
            </a:solidFill>
          </a:ln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 PÚBLICA</a:t>
            </a:r>
            <a:br>
              <a:rPr lang="pt-BR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507288" cy="4680520"/>
          </a:xfrm>
        </p:spPr>
        <p:txBody>
          <a:bodyPr>
            <a:normAutofit/>
          </a:bodyPr>
          <a:lstStyle/>
          <a:p>
            <a:pPr marL="0" lvl="0" indent="0"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pt-BR" altLang="pt-BR" sz="3600" b="1" dirty="0" smtClean="0">
                <a:solidFill>
                  <a:srgbClr val="FF0000"/>
                </a:solidFill>
                <a:latin typeface="Calibri" pitchFamily="34" charset="0"/>
              </a:rPr>
              <a:t>	</a:t>
            </a:r>
          </a:p>
          <a:p>
            <a:pPr marL="0" lvl="0" indent="0" algn="just" fontAlgn="base">
              <a:spcBef>
                <a:spcPct val="50000"/>
              </a:spcBef>
              <a:spcAft>
                <a:spcPct val="0"/>
              </a:spcAft>
              <a:buNone/>
            </a:pPr>
            <a:endParaRPr lang="pt-BR" sz="36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5"/>
            <a:ext cx="86409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936104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39552" y="1484784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1200" b="1" dirty="0" smtClean="0"/>
          </a:p>
          <a:p>
            <a:pPr algn="ctr"/>
            <a:endParaRPr lang="pt-BR" sz="3200" b="1" dirty="0"/>
          </a:p>
          <a:p>
            <a:pPr algn="ctr"/>
            <a:r>
              <a:rPr lang="pt-BR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VALORES DA </a:t>
            </a:r>
            <a:r>
              <a:rPr lang="pt-BR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GESTÃO</a:t>
            </a:r>
          </a:p>
          <a:p>
            <a:endParaRPr lang="pt-BR" sz="2800" dirty="0">
              <a:solidFill>
                <a:srgbClr val="7030A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0000CC"/>
                </a:solidFill>
              </a:rPr>
              <a:t>Inovação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sz="2000" b="1" dirty="0">
              <a:solidFill>
                <a:srgbClr val="0000CC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0000CC"/>
                </a:solidFill>
              </a:rPr>
              <a:t>Gestão </a:t>
            </a:r>
            <a:r>
              <a:rPr lang="pt-BR" sz="2000" b="1" dirty="0">
                <a:solidFill>
                  <a:srgbClr val="0000CC"/>
                </a:solidFill>
              </a:rPr>
              <a:t>que promove </a:t>
            </a:r>
            <a:r>
              <a:rPr lang="pt-BR" sz="2000" b="1" dirty="0" smtClean="0">
                <a:solidFill>
                  <a:srgbClr val="0000CC"/>
                </a:solidFill>
              </a:rPr>
              <a:t>Resultados</a:t>
            </a:r>
            <a:endParaRPr lang="pt-BR" sz="2000" b="1" dirty="0">
              <a:solidFill>
                <a:srgbClr val="0000CC"/>
              </a:solidFill>
            </a:endParaRPr>
          </a:p>
          <a:p>
            <a:endParaRPr lang="pt-BR" sz="2000" b="1" dirty="0">
              <a:solidFill>
                <a:srgbClr val="0000CC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0000CC"/>
                </a:solidFill>
              </a:rPr>
              <a:t>Ética </a:t>
            </a:r>
            <a:r>
              <a:rPr lang="pt-BR" sz="2000" b="1" dirty="0">
                <a:solidFill>
                  <a:srgbClr val="0000CC"/>
                </a:solidFill>
              </a:rPr>
              <a:t>e </a:t>
            </a:r>
            <a:r>
              <a:rPr lang="pt-BR" sz="2000" b="1" dirty="0" smtClean="0">
                <a:solidFill>
                  <a:srgbClr val="0000CC"/>
                </a:solidFill>
              </a:rPr>
              <a:t>Transparência</a:t>
            </a:r>
            <a:endParaRPr lang="pt-BR" sz="2000" b="1" dirty="0">
              <a:solidFill>
                <a:srgbClr val="0000CC"/>
              </a:solidFill>
            </a:endParaRPr>
          </a:p>
          <a:p>
            <a:endParaRPr lang="pt-BR" sz="2000" b="1" dirty="0">
              <a:solidFill>
                <a:srgbClr val="0000CC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0000CC"/>
                </a:solidFill>
              </a:rPr>
              <a:t>Eficácia</a:t>
            </a:r>
            <a:r>
              <a:rPr lang="pt-BR" sz="2000" b="1" dirty="0">
                <a:solidFill>
                  <a:srgbClr val="0000CC"/>
                </a:solidFill>
              </a:rPr>
              <a:t>, eficiência e efetividade das políticas públicas</a:t>
            </a:r>
          </a:p>
          <a:p>
            <a:endParaRPr lang="pt-BR" sz="2000" b="1" dirty="0" smtClean="0">
              <a:solidFill>
                <a:srgbClr val="0000CC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0000CC"/>
                </a:solidFill>
              </a:rPr>
              <a:t>Protagonismo </a:t>
            </a:r>
            <a:r>
              <a:rPr lang="pt-BR" sz="2000" b="1" dirty="0">
                <a:solidFill>
                  <a:srgbClr val="0000CC"/>
                </a:solidFill>
              </a:rPr>
              <a:t>do(a) Cidadão(ã)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8" t="22230" r="46460" b="75091"/>
          <a:stretch/>
        </p:blipFill>
        <p:spPr bwMode="auto">
          <a:xfrm>
            <a:off x="1115616" y="1340768"/>
            <a:ext cx="709278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10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9"/>
            <a:ext cx="8363272" cy="792088"/>
          </a:xfrm>
          <a:ln w="38100">
            <a:solidFill>
              <a:srgbClr val="0000CC"/>
            </a:solidFill>
          </a:ln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 PÚBLICA</a:t>
            </a:r>
            <a:br>
              <a:rPr lang="pt-BR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507288" cy="4680520"/>
          </a:xfrm>
        </p:spPr>
        <p:txBody>
          <a:bodyPr>
            <a:normAutofit/>
          </a:bodyPr>
          <a:lstStyle/>
          <a:p>
            <a:pPr marL="0" lvl="0" indent="0"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pt-BR" altLang="pt-BR" sz="3600" b="1" dirty="0" smtClean="0">
                <a:solidFill>
                  <a:srgbClr val="FF0000"/>
                </a:solidFill>
                <a:latin typeface="Calibri" pitchFamily="34" charset="0"/>
              </a:rPr>
              <a:t>	</a:t>
            </a:r>
          </a:p>
          <a:p>
            <a:pPr marL="0" lvl="0" indent="0" algn="just" fontAlgn="base">
              <a:spcBef>
                <a:spcPct val="50000"/>
              </a:spcBef>
              <a:spcAft>
                <a:spcPct val="0"/>
              </a:spcAft>
              <a:buNone/>
            </a:pPr>
            <a:endParaRPr lang="pt-BR" sz="14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5"/>
            <a:ext cx="86409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936104" cy="64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39552" y="1484784"/>
            <a:ext cx="81369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1200" b="1" dirty="0" smtClean="0"/>
          </a:p>
          <a:p>
            <a:pPr algn="ctr"/>
            <a:endParaRPr lang="pt-BR" sz="3200" b="1" dirty="0"/>
          </a:p>
          <a:p>
            <a:pPr algn="ctr"/>
            <a:endParaRPr lang="pt-BR" sz="2400" b="1" dirty="0" smtClean="0">
              <a:solidFill>
                <a:srgbClr val="000099"/>
              </a:solidFill>
            </a:endParaRPr>
          </a:p>
          <a:p>
            <a:pPr algn="ctr"/>
            <a:endParaRPr lang="pt-BR" sz="2400" b="1" dirty="0">
              <a:solidFill>
                <a:srgbClr val="000099"/>
              </a:solidFill>
            </a:endParaRPr>
          </a:p>
          <a:p>
            <a:pPr algn="ctr"/>
            <a:endParaRPr lang="pt-BR" sz="2400" b="1" dirty="0" smtClean="0">
              <a:solidFill>
                <a:srgbClr val="000099"/>
              </a:solidFill>
            </a:endParaRPr>
          </a:p>
          <a:p>
            <a:pPr algn="ctr"/>
            <a:endParaRPr lang="pt-BR" sz="2400" b="1" dirty="0">
              <a:solidFill>
                <a:srgbClr val="000099"/>
              </a:solidFill>
            </a:endParaRPr>
          </a:p>
          <a:p>
            <a:pPr algn="ctr"/>
            <a:endParaRPr lang="pt-BR" sz="2400" b="1" dirty="0" smtClean="0">
              <a:solidFill>
                <a:srgbClr val="000099"/>
              </a:solidFill>
            </a:endParaRPr>
          </a:p>
          <a:p>
            <a:pPr algn="ctr"/>
            <a:endParaRPr lang="pt-BR" sz="2400" b="1" dirty="0">
              <a:solidFill>
                <a:srgbClr val="000099"/>
              </a:solidFill>
            </a:endParaRPr>
          </a:p>
          <a:p>
            <a:pPr algn="ctr"/>
            <a:endParaRPr lang="pt-BR" sz="2400" b="1" dirty="0" smtClean="0">
              <a:solidFill>
                <a:srgbClr val="000099"/>
              </a:solidFill>
            </a:endParaRPr>
          </a:p>
          <a:p>
            <a:pPr algn="ctr"/>
            <a:endParaRPr lang="pt-BR" sz="2400" b="1" dirty="0">
              <a:solidFill>
                <a:srgbClr val="000099"/>
              </a:solidFill>
            </a:endParaRPr>
          </a:p>
          <a:p>
            <a:pPr algn="ctr"/>
            <a:endParaRPr lang="pt-BR" sz="2400" b="1" dirty="0" smtClean="0">
              <a:solidFill>
                <a:srgbClr val="000099"/>
              </a:solidFill>
            </a:endParaRPr>
          </a:p>
          <a:p>
            <a:pPr algn="ctr"/>
            <a:endParaRPr lang="pt-BR" sz="2400" b="1" dirty="0">
              <a:solidFill>
                <a:srgbClr val="000099"/>
              </a:solidFill>
            </a:endParaRPr>
          </a:p>
          <a:p>
            <a:pPr algn="ctr"/>
            <a:endParaRPr lang="pt-BR" sz="2400" b="1" dirty="0" smtClean="0">
              <a:solidFill>
                <a:srgbClr val="000099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4" t="22000" r="45894" b="75091"/>
          <a:stretch/>
        </p:blipFill>
        <p:spPr bwMode="auto">
          <a:xfrm>
            <a:off x="827584" y="1173707"/>
            <a:ext cx="7560839" cy="38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7" t="38419" r="33713" b="10595"/>
          <a:stretch/>
        </p:blipFill>
        <p:spPr bwMode="auto">
          <a:xfrm>
            <a:off x="359532" y="1556792"/>
            <a:ext cx="8496944" cy="526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53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63272" cy="864097"/>
          </a:xfrm>
          <a:ln w="38100">
            <a:solidFill>
              <a:srgbClr val="0000CC"/>
            </a:solidFill>
          </a:ln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 </a:t>
            </a:r>
            <a:r>
              <a:rPr lang="pt-BR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 smtClean="0"/>
          </a:p>
          <a:p>
            <a:pPr marL="0" lvl="0" indent="0"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pt-BR" altLang="pt-BR" sz="2000" b="1" dirty="0" smtClean="0">
                <a:solidFill>
                  <a:srgbClr val="0000FF"/>
                </a:solidFill>
                <a:latin typeface="Calibri" pitchFamily="34" charset="0"/>
              </a:rPr>
              <a:t>	</a:t>
            </a:r>
            <a:endParaRPr lang="pt-BR" altLang="pt-BR" sz="28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fontAlgn="base">
              <a:spcBef>
                <a:spcPct val="50000"/>
              </a:spcBef>
              <a:spcAft>
                <a:spcPct val="0"/>
              </a:spcAft>
              <a:buNone/>
            </a:pPr>
            <a:endParaRPr lang="pt-BR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fontAlgn="base">
              <a:spcBef>
                <a:spcPct val="50000"/>
              </a:spcBef>
              <a:spcAft>
                <a:spcPct val="0"/>
              </a:spcAft>
              <a:buNone/>
            </a:pPr>
            <a:endParaRPr lang="pt-BR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5"/>
            <a:ext cx="86409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936104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1" t="21081" r="35238" b="75091"/>
          <a:stretch/>
        </p:blipFill>
        <p:spPr bwMode="auto">
          <a:xfrm>
            <a:off x="323528" y="1196752"/>
            <a:ext cx="8640959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9" t="31867" r="39520" b="43736"/>
          <a:stretch/>
        </p:blipFill>
        <p:spPr bwMode="auto">
          <a:xfrm>
            <a:off x="251520" y="1700808"/>
            <a:ext cx="871296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6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63272" cy="1156990"/>
          </a:xfrm>
          <a:ln w="38100">
            <a:solidFill>
              <a:srgbClr val="0000CC"/>
            </a:solidFill>
          </a:ln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 </a:t>
            </a:r>
            <a:r>
              <a:rPr lang="pt-BR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30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pt-BR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864096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936104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383335"/>
              </p:ext>
            </p:extLst>
          </p:nvPr>
        </p:nvGraphicFramePr>
        <p:xfrm>
          <a:off x="467544" y="1700809"/>
          <a:ext cx="8280921" cy="792088"/>
        </p:xfrm>
        <a:graphic>
          <a:graphicData uri="http://schemas.openxmlformats.org/drawingml/2006/table">
            <a:tbl>
              <a:tblPr/>
              <a:tblGrid>
                <a:gridCol w="936104"/>
                <a:gridCol w="4270629"/>
                <a:gridCol w="1412464"/>
                <a:gridCol w="1661724"/>
              </a:tblGrid>
              <a:tr h="3794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PROJETO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ORÇAMENTO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</a:tr>
              <a:tr h="41267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GERAL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652060"/>
              </p:ext>
            </p:extLst>
          </p:nvPr>
        </p:nvGraphicFramePr>
        <p:xfrm>
          <a:off x="467544" y="2564904"/>
          <a:ext cx="8280920" cy="3805270"/>
        </p:xfrm>
        <a:graphic>
          <a:graphicData uri="http://schemas.openxmlformats.org/drawingml/2006/table">
            <a:tbl>
              <a:tblPr/>
              <a:tblGrid>
                <a:gridCol w="868149"/>
                <a:gridCol w="4272490"/>
                <a:gridCol w="1427955"/>
                <a:gridCol w="1712326"/>
              </a:tblGrid>
              <a:tr h="5448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Prontuários</a:t>
                      </a:r>
                      <a:r>
                        <a:rPr lang="pt-B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Eletrônicos na Saúde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7.000.000,00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5709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Atenção Básica da Saúde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59.921.000,00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5709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Ações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Vigilância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 Saúde: Dengue,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etc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4.880.000,00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398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Maternidade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 17 de março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24.385..000,00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6038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Processo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Regulação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Acesso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à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Alta Complexidade na Saúde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1.094.000,00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6038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Política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Educação Permanente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 os profissionais da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Saúde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1.057.000,00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5709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Academia da Cidade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684.000,00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619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63272" cy="1080119"/>
          </a:xfrm>
          <a:ln w="38100">
            <a:solidFill>
              <a:srgbClr val="0000CC"/>
            </a:solidFill>
          </a:ln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 </a:t>
            </a:r>
            <a:r>
              <a:rPr lang="pt-BR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30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pt-BR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864096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936104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762537"/>
              </p:ext>
            </p:extLst>
          </p:nvPr>
        </p:nvGraphicFramePr>
        <p:xfrm>
          <a:off x="467545" y="1484784"/>
          <a:ext cx="8352927" cy="741046"/>
        </p:xfrm>
        <a:graphic>
          <a:graphicData uri="http://schemas.openxmlformats.org/drawingml/2006/table">
            <a:tbl>
              <a:tblPr/>
              <a:tblGrid>
                <a:gridCol w="1676173"/>
                <a:gridCol w="3575835"/>
                <a:gridCol w="1424746"/>
                <a:gridCol w="1676173"/>
              </a:tblGrid>
              <a:tr h="3104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PROJETO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ORÇAMENTO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</a:tr>
              <a:tr h="43061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GERAL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033497"/>
              </p:ext>
            </p:extLst>
          </p:nvPr>
        </p:nvGraphicFramePr>
        <p:xfrm>
          <a:off x="467544" y="2348880"/>
          <a:ext cx="8352926" cy="3671318"/>
        </p:xfrm>
        <a:graphic>
          <a:graphicData uri="http://schemas.openxmlformats.org/drawingml/2006/table">
            <a:tbl>
              <a:tblPr/>
              <a:tblGrid>
                <a:gridCol w="972707"/>
                <a:gridCol w="4376097"/>
                <a:gridCol w="1347940"/>
                <a:gridCol w="1656182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Modernização Tecnológica Educacional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SEMED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R$ 1.406.000,00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6216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Currículo Alinhado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às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Novas Diretrizes Educacionais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200.000,00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0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Educação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Tempo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ntegral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400.000,00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6216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Qualidade do Ensino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 abrangência do Plano Municipal de Educação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10.230.000,00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9324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Incentivo à Participação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Família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Acompanhamento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das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Atividades Escolares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300.000,00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6216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Melhoria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Infraestrutura Física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Administrativa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Modo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ustentável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3.950.000,00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57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63272" cy="1156990"/>
          </a:xfrm>
          <a:ln w="38100">
            <a:solidFill>
              <a:srgbClr val="0000CC"/>
            </a:solidFill>
          </a:ln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 </a:t>
            </a:r>
            <a:r>
              <a:rPr lang="pt-BR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30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pt-BR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864096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936104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005557"/>
              </p:ext>
            </p:extLst>
          </p:nvPr>
        </p:nvGraphicFramePr>
        <p:xfrm>
          <a:off x="467544" y="1700809"/>
          <a:ext cx="8280921" cy="792088"/>
        </p:xfrm>
        <a:graphic>
          <a:graphicData uri="http://schemas.openxmlformats.org/drawingml/2006/table">
            <a:tbl>
              <a:tblPr/>
              <a:tblGrid>
                <a:gridCol w="864096"/>
                <a:gridCol w="4342637"/>
                <a:gridCol w="1412464"/>
                <a:gridCol w="1661724"/>
              </a:tblGrid>
              <a:tr h="3794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PROJETO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ORÇAMENTO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</a:tr>
              <a:tr h="41267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GERAL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272796"/>
              </p:ext>
            </p:extLst>
          </p:nvPr>
        </p:nvGraphicFramePr>
        <p:xfrm>
          <a:off x="426602" y="2564904"/>
          <a:ext cx="8280919" cy="3569321"/>
        </p:xfrm>
        <a:graphic>
          <a:graphicData uri="http://schemas.openxmlformats.org/drawingml/2006/table">
            <a:tbl>
              <a:tblPr/>
              <a:tblGrid>
                <a:gridCol w="864095"/>
                <a:gridCol w="4320480"/>
                <a:gridCol w="1440160"/>
                <a:gridCol w="1656184"/>
              </a:tblGrid>
              <a:tr h="5434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Proteção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Social Básica do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SUAS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SEMFAS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2.790.000,00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11586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Proteção Social Especial do SUAS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SEMFAS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2.950.000,00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6192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Transferência de Renda e Benefícios Assistenciais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SEMFAS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1.850.000,00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448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Segurança Alimentar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Nutricional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SEMFAS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412.000,00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1421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Políticas de garantias de Direitos Humanos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SEMFAS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   375.000,00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6192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Observatório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Social do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Município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Aracaju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SEMFAS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180..000,00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62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63272" cy="1156990"/>
          </a:xfrm>
          <a:ln w="38100">
            <a:solidFill>
              <a:srgbClr val="0000CC"/>
            </a:solidFill>
          </a:ln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 </a:t>
            </a:r>
            <a:r>
              <a:rPr lang="pt-BR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8870" y="1899094"/>
            <a:ext cx="8229600" cy="4925144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30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pt-BR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864096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936104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905584"/>
              </p:ext>
            </p:extLst>
          </p:nvPr>
        </p:nvGraphicFramePr>
        <p:xfrm>
          <a:off x="467544" y="1700809"/>
          <a:ext cx="8280921" cy="792088"/>
        </p:xfrm>
        <a:graphic>
          <a:graphicData uri="http://schemas.openxmlformats.org/drawingml/2006/table">
            <a:tbl>
              <a:tblPr/>
              <a:tblGrid>
                <a:gridCol w="864096"/>
                <a:gridCol w="4342637"/>
                <a:gridCol w="1129971"/>
                <a:gridCol w="1944217"/>
              </a:tblGrid>
              <a:tr h="3794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PROJETO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ORÇAMENTO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</a:tr>
              <a:tr h="41267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GERAL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713708"/>
              </p:ext>
            </p:extLst>
          </p:nvPr>
        </p:nvGraphicFramePr>
        <p:xfrm>
          <a:off x="539553" y="2780925"/>
          <a:ext cx="8208911" cy="1296146"/>
        </p:xfrm>
        <a:graphic>
          <a:graphicData uri="http://schemas.openxmlformats.org/drawingml/2006/table">
            <a:tbl>
              <a:tblPr/>
              <a:tblGrid>
                <a:gridCol w="792087"/>
                <a:gridCol w="4392488"/>
                <a:gridCol w="1080120"/>
                <a:gridCol w="1944216"/>
              </a:tblGrid>
              <a:tr h="6480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Melhorias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Infraestrutura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Acessibilidade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dos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Bairros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Cidade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EMURB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191.970.000,00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6480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Plano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Saneamento de Aracaju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EMURB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550.000,00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713754"/>
              </p:ext>
            </p:extLst>
          </p:nvPr>
        </p:nvGraphicFramePr>
        <p:xfrm>
          <a:off x="539552" y="4437112"/>
          <a:ext cx="8208912" cy="1152128"/>
        </p:xfrm>
        <a:graphic>
          <a:graphicData uri="http://schemas.openxmlformats.org/drawingml/2006/table">
            <a:tbl>
              <a:tblPr/>
              <a:tblGrid>
                <a:gridCol w="792088"/>
                <a:gridCol w="4392488"/>
                <a:gridCol w="1080120"/>
                <a:gridCol w="1944216"/>
              </a:tblGrid>
              <a:tr h="11521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Política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 de Habitação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SEPLOG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SEMFAS 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EMURB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42.500.000,00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60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63272" cy="1156990"/>
          </a:xfrm>
          <a:ln w="38100">
            <a:solidFill>
              <a:srgbClr val="0000CC"/>
            </a:solidFill>
          </a:ln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 </a:t>
            </a:r>
            <a:r>
              <a:rPr lang="pt-BR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30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pt-BR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864096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936104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217594"/>
              </p:ext>
            </p:extLst>
          </p:nvPr>
        </p:nvGraphicFramePr>
        <p:xfrm>
          <a:off x="467544" y="1700809"/>
          <a:ext cx="8280921" cy="792088"/>
        </p:xfrm>
        <a:graphic>
          <a:graphicData uri="http://schemas.openxmlformats.org/drawingml/2006/table">
            <a:tbl>
              <a:tblPr/>
              <a:tblGrid>
                <a:gridCol w="864096"/>
                <a:gridCol w="4342637"/>
                <a:gridCol w="1412464"/>
                <a:gridCol w="1661724"/>
              </a:tblGrid>
              <a:tr h="3794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PROJETO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ORÇAMENTO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</a:tr>
              <a:tr h="41267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GERAL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20462"/>
              </p:ext>
            </p:extLst>
          </p:nvPr>
        </p:nvGraphicFramePr>
        <p:xfrm>
          <a:off x="467544" y="2543969"/>
          <a:ext cx="8280920" cy="3676707"/>
        </p:xfrm>
        <a:graphic>
          <a:graphicData uri="http://schemas.openxmlformats.org/drawingml/2006/table">
            <a:tbl>
              <a:tblPr/>
              <a:tblGrid>
                <a:gridCol w="870432"/>
                <a:gridCol w="4314144"/>
                <a:gridCol w="1440160"/>
                <a:gridCol w="1656184"/>
              </a:tblGrid>
              <a:tr h="66900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Cadastro</a:t>
                      </a:r>
                      <a:r>
                        <a:rPr lang="pt-B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Unificado de Informações do Cidadão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SEPLOG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100.000,00    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Plano Diretor de Aracaju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SEPLOG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R$ 120.000,00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5927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Sistema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Gestão de Pessoas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Integrando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os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Órgãos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 PMA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SEPLOG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384.000,00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528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Servidor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Saudável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SEPLOG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5927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Escola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Gestão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SEPLOG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500.000,00                    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5927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Gestão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Inteligente e Sustentável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SEPLOG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420.000,00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5927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Captação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Recursos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xternos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Fomentar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Parcerias Público Privadas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PPP)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SEPLOG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100.000,00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84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63272" cy="1156990"/>
          </a:xfrm>
          <a:ln w="38100">
            <a:solidFill>
              <a:srgbClr val="0000CC"/>
            </a:solidFill>
          </a:ln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 PÚBLICA</a:t>
            </a:r>
            <a:endParaRPr lang="pt-BR" sz="36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50000"/>
              </a:spcBef>
              <a:spcAft>
                <a:spcPct val="0"/>
              </a:spcAft>
              <a:buNone/>
            </a:pPr>
            <a:endParaRPr lang="pt-BR" altLang="pt-BR" sz="1800" b="1" dirty="0">
              <a:solidFill>
                <a:srgbClr val="000000"/>
              </a:solidFill>
              <a:latin typeface="Arial" charset="0"/>
            </a:endParaRPr>
          </a:p>
          <a:p>
            <a:endParaRPr lang="pt-BR" sz="1400" b="1" dirty="0" smtClean="0"/>
          </a:p>
          <a:p>
            <a:endParaRPr lang="pt-BR" sz="1400" b="1" dirty="0"/>
          </a:p>
          <a:p>
            <a:endParaRPr lang="pt-BR" sz="1400" b="1" dirty="0"/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sz="2800" b="1" i="1" u="sng" dirty="0" smtClean="0">
                <a:solidFill>
                  <a:srgbClr val="0000CC"/>
                </a:solidFill>
                <a:latin typeface="Arial" charset="0"/>
              </a:rPr>
              <a:t>Base </a:t>
            </a:r>
            <a:r>
              <a:rPr lang="pt-BR" altLang="pt-BR" sz="2800" b="1" i="1" u="sng" dirty="0">
                <a:solidFill>
                  <a:srgbClr val="0000CC"/>
                </a:solidFill>
                <a:latin typeface="Arial" charset="0"/>
              </a:rPr>
              <a:t>Legal CF/88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pt-BR" altLang="pt-BR" sz="2000" u="sng" dirty="0">
              <a:solidFill>
                <a:srgbClr val="FF0000"/>
              </a:solidFill>
              <a:latin typeface="Arial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sz="2000" b="1" i="1" dirty="0">
                <a:solidFill>
                  <a:srgbClr val="000000"/>
                </a:solidFill>
                <a:latin typeface="Arial" charset="0"/>
              </a:rPr>
              <a:t>Art. 174, que diz</a:t>
            </a:r>
            <a:r>
              <a:rPr lang="pt-BR" altLang="pt-BR" sz="2000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pt-BR" altLang="pt-BR" sz="2000" i="1" dirty="0">
                <a:solidFill>
                  <a:srgbClr val="0000FF"/>
                </a:solidFill>
                <a:latin typeface="Arial" charset="0"/>
              </a:rPr>
              <a:t>Como agente normativo e regulador da atividade econômica, </a:t>
            </a:r>
            <a:r>
              <a:rPr lang="pt-BR" altLang="pt-BR" sz="2000" i="1" dirty="0">
                <a:solidFill>
                  <a:srgbClr val="FF0000"/>
                </a:solidFill>
                <a:latin typeface="Arial" charset="0"/>
              </a:rPr>
              <a:t>o Estado exercerá, na forma da lei, as funções </a:t>
            </a:r>
            <a:r>
              <a:rPr lang="pt-BR" altLang="pt-BR" sz="2000" i="1" dirty="0" smtClean="0">
                <a:solidFill>
                  <a:srgbClr val="FF0000"/>
                </a:solidFill>
                <a:latin typeface="Arial" charset="0"/>
              </a:rPr>
              <a:t>de planejamento</a:t>
            </a:r>
            <a:r>
              <a:rPr lang="pt-BR" altLang="pt-BR" sz="2000" i="1" dirty="0">
                <a:solidFill>
                  <a:srgbClr val="FF0000"/>
                </a:solidFill>
                <a:latin typeface="Arial" charset="0"/>
              </a:rPr>
              <a:t>, sendo este determinante para o setor público</a:t>
            </a:r>
            <a:r>
              <a:rPr lang="pt-BR" altLang="pt-BR" sz="2000" i="1" dirty="0">
                <a:solidFill>
                  <a:srgbClr val="0000FF"/>
                </a:solidFill>
                <a:latin typeface="Arial" charset="0"/>
              </a:rPr>
              <a:t> e indicativo para o setor privado. 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pt-BR" altLang="pt-BR" sz="2000" i="1" dirty="0">
              <a:solidFill>
                <a:srgbClr val="0000FF"/>
              </a:solidFill>
              <a:latin typeface="Arial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sz="2000" b="1" i="1" dirty="0">
                <a:latin typeface="Arial" charset="0"/>
              </a:rPr>
              <a:t>Art. 165</a:t>
            </a:r>
            <a:r>
              <a:rPr lang="pt-BR" altLang="pt-BR" sz="2000" i="1" dirty="0">
                <a:solidFill>
                  <a:srgbClr val="0000FF"/>
                </a:solidFill>
                <a:latin typeface="Arial" charset="0"/>
              </a:rPr>
              <a:t>: </a:t>
            </a:r>
            <a:r>
              <a:rPr lang="pt-BR" altLang="pt-BR" sz="2000" i="1" dirty="0">
                <a:solidFill>
                  <a:srgbClr val="FF0000"/>
                </a:solidFill>
                <a:latin typeface="Arial" charset="0"/>
              </a:rPr>
              <a:t>apresenta os instrumentos de planejamento: </a:t>
            </a:r>
            <a:r>
              <a:rPr lang="pt-BR" altLang="pt-BR" sz="2800" b="1" i="1" dirty="0">
                <a:solidFill>
                  <a:srgbClr val="0000CC"/>
                </a:solidFill>
                <a:latin typeface="Arial" charset="0"/>
              </a:rPr>
              <a:t>PPA</a:t>
            </a:r>
            <a:r>
              <a:rPr lang="pt-BR" altLang="pt-BR" sz="2000" b="1" i="1" dirty="0">
                <a:solidFill>
                  <a:srgbClr val="0000CC"/>
                </a:solidFill>
                <a:latin typeface="Arial" charset="0"/>
              </a:rPr>
              <a:t>, </a:t>
            </a:r>
            <a:r>
              <a:rPr lang="pt-BR" altLang="pt-BR" sz="2800" b="1" i="1" dirty="0">
                <a:solidFill>
                  <a:srgbClr val="0000CC"/>
                </a:solidFill>
                <a:latin typeface="Arial" charset="0"/>
              </a:rPr>
              <a:t>LDO e </a:t>
            </a:r>
            <a:r>
              <a:rPr lang="pt-BR" altLang="pt-BR" sz="2800" b="1" i="1" dirty="0" smtClean="0">
                <a:solidFill>
                  <a:srgbClr val="0000CC"/>
                </a:solidFill>
                <a:latin typeface="Arial" charset="0"/>
              </a:rPr>
              <a:t>a LOA</a:t>
            </a:r>
            <a:r>
              <a:rPr lang="pt-BR" altLang="pt-BR" sz="2800" i="1" dirty="0" smtClean="0">
                <a:solidFill>
                  <a:srgbClr val="0000CC"/>
                </a:solidFill>
                <a:latin typeface="Arial" charset="0"/>
              </a:rPr>
              <a:t>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pt-BR" altLang="pt-BR" sz="2000" i="1" dirty="0">
              <a:solidFill>
                <a:srgbClr val="FF0000"/>
              </a:solidFill>
              <a:latin typeface="Arial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pt-BR" altLang="pt-BR" sz="2000" dirty="0">
              <a:solidFill>
                <a:srgbClr val="FF0000"/>
              </a:solidFill>
              <a:latin typeface="Arial" charset="0"/>
            </a:endParaRPr>
          </a:p>
          <a:p>
            <a:endParaRPr lang="pt-BR" sz="1400" b="1" dirty="0" smtClean="0"/>
          </a:p>
          <a:p>
            <a:endParaRPr lang="pt-BR" sz="1400" b="1" dirty="0" smtClean="0"/>
          </a:p>
          <a:p>
            <a:endParaRPr lang="pt-BR" sz="1400" b="1" dirty="0"/>
          </a:p>
          <a:p>
            <a:endParaRPr lang="pt-BR" sz="1400" b="1" dirty="0" smtClean="0"/>
          </a:p>
          <a:p>
            <a:endParaRPr lang="pt-BR" sz="1400" b="1" dirty="0"/>
          </a:p>
          <a:p>
            <a:endParaRPr lang="pt-BR" sz="1400" b="1" dirty="0" smtClean="0"/>
          </a:p>
          <a:p>
            <a:endParaRPr lang="pt-BR" sz="1400" b="1" dirty="0"/>
          </a:p>
          <a:p>
            <a:endParaRPr lang="pt-BR" sz="1400" b="1" dirty="0" smtClean="0"/>
          </a:p>
          <a:p>
            <a:endParaRPr lang="pt-BR" sz="1400" b="1" dirty="0"/>
          </a:p>
          <a:p>
            <a:endParaRPr lang="pt-BR" sz="1400" b="1" dirty="0" smtClean="0"/>
          </a:p>
          <a:p>
            <a:endParaRPr lang="pt-BR" sz="1400" b="1" dirty="0"/>
          </a:p>
          <a:p>
            <a:endParaRPr lang="pt-BR" sz="1400" b="1" dirty="0" smtClean="0"/>
          </a:p>
          <a:p>
            <a:endParaRPr lang="pt-BR" sz="1400" b="1" dirty="0" smtClean="0"/>
          </a:p>
          <a:p>
            <a:endParaRPr lang="pt-BR" sz="14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864096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936104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j0432543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72817"/>
            <a:ext cx="2970287" cy="64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27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63272" cy="1156990"/>
          </a:xfrm>
          <a:ln w="38100">
            <a:solidFill>
              <a:srgbClr val="0000CC"/>
            </a:solidFill>
          </a:ln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 </a:t>
            </a:r>
            <a:r>
              <a:rPr lang="pt-BR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30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pt-BR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864096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936104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284392"/>
              </p:ext>
            </p:extLst>
          </p:nvPr>
        </p:nvGraphicFramePr>
        <p:xfrm>
          <a:off x="467544" y="1700809"/>
          <a:ext cx="8280921" cy="792088"/>
        </p:xfrm>
        <a:graphic>
          <a:graphicData uri="http://schemas.openxmlformats.org/drawingml/2006/table">
            <a:tbl>
              <a:tblPr/>
              <a:tblGrid>
                <a:gridCol w="936104"/>
                <a:gridCol w="4270629"/>
                <a:gridCol w="1201979"/>
                <a:gridCol w="1872209"/>
              </a:tblGrid>
              <a:tr h="3794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PROJETO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ORÇAMENTO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</a:tr>
              <a:tr h="41267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GERAL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5129"/>
              </p:ext>
            </p:extLst>
          </p:nvPr>
        </p:nvGraphicFramePr>
        <p:xfrm>
          <a:off x="467544" y="2564904"/>
          <a:ext cx="8280920" cy="1512167"/>
        </p:xfrm>
        <a:graphic>
          <a:graphicData uri="http://schemas.openxmlformats.org/drawingml/2006/table">
            <a:tbl>
              <a:tblPr/>
              <a:tblGrid>
                <a:gridCol w="936104"/>
                <a:gridCol w="4248472"/>
                <a:gridCol w="1224136"/>
                <a:gridCol w="1872208"/>
              </a:tblGrid>
              <a:tr h="9073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Controle Interno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 gestão e de salvaguarda do interesse público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CGM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80.000,00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6048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Portal da Transparência Municipal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CGM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40.000,00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127366"/>
              </p:ext>
            </p:extLst>
          </p:nvPr>
        </p:nvGraphicFramePr>
        <p:xfrm>
          <a:off x="467544" y="4474195"/>
          <a:ext cx="8280920" cy="1461898"/>
        </p:xfrm>
        <a:graphic>
          <a:graphicData uri="http://schemas.openxmlformats.org/drawingml/2006/table">
            <a:tbl>
              <a:tblPr/>
              <a:tblGrid>
                <a:gridCol w="936104"/>
                <a:gridCol w="4248472"/>
                <a:gridCol w="1224136"/>
                <a:gridCol w="1872208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Manejo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 o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Tratamento Sustentável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dos Resíduos Sólidos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EMSURB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7.000.000,00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9037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Parque da Sementeira - Opção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Lazer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Cidade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EMSURB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1.974.000,00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77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63272" cy="1156990"/>
          </a:xfrm>
          <a:ln w="38100">
            <a:solidFill>
              <a:srgbClr val="0000CC"/>
            </a:solidFill>
          </a:ln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 </a:t>
            </a:r>
            <a:r>
              <a:rPr lang="pt-BR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856" y="1628800"/>
            <a:ext cx="8229600" cy="4925144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30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pt-BR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864096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936104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101247"/>
              </p:ext>
            </p:extLst>
          </p:nvPr>
        </p:nvGraphicFramePr>
        <p:xfrm>
          <a:off x="467544" y="1484785"/>
          <a:ext cx="8280921" cy="741045"/>
        </p:xfrm>
        <a:graphic>
          <a:graphicData uri="http://schemas.openxmlformats.org/drawingml/2006/table">
            <a:tbl>
              <a:tblPr/>
              <a:tblGrid>
                <a:gridCol w="936104"/>
                <a:gridCol w="4270629"/>
                <a:gridCol w="985955"/>
                <a:gridCol w="2088233"/>
              </a:tblGrid>
              <a:tr h="3449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PROJETO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ORÇAMENTO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</a:tr>
              <a:tr h="3751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GERAL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152226"/>
              </p:ext>
            </p:extLst>
          </p:nvPr>
        </p:nvGraphicFramePr>
        <p:xfrm>
          <a:off x="467543" y="2564904"/>
          <a:ext cx="8208913" cy="1729088"/>
        </p:xfrm>
        <a:graphic>
          <a:graphicData uri="http://schemas.openxmlformats.org/drawingml/2006/table">
            <a:tbl>
              <a:tblPr/>
              <a:tblGrid>
                <a:gridCol w="936103"/>
                <a:gridCol w="4320481"/>
                <a:gridCol w="936103"/>
                <a:gridCol w="2016226"/>
              </a:tblGrid>
              <a:tr h="3965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Projeto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FUNCAJU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1.200.000,00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66625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Ocupação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 Centro Histórico da Cidade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FUNCAJU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700.000,00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66625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ARACAJUNINO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FUNCAJU</a:t>
                      </a:r>
                    </a:p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SECOM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9.000.000,00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719160"/>
              </p:ext>
            </p:extLst>
          </p:nvPr>
        </p:nvGraphicFramePr>
        <p:xfrm>
          <a:off x="467543" y="4653136"/>
          <a:ext cx="8208913" cy="1080120"/>
        </p:xfrm>
        <a:graphic>
          <a:graphicData uri="http://schemas.openxmlformats.org/drawingml/2006/table">
            <a:tbl>
              <a:tblPr/>
              <a:tblGrid>
                <a:gridCol w="936104"/>
                <a:gridCol w="4320480"/>
                <a:gridCol w="936105"/>
                <a:gridCol w="2016224"/>
              </a:tblGrid>
              <a:tr h="10801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Conectando</a:t>
                      </a:r>
                      <a:r>
                        <a:rPr lang="pt-B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Gestão e Pessoas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SECOM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15.000.000,00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15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63272" cy="1156990"/>
          </a:xfrm>
          <a:ln w="38100">
            <a:solidFill>
              <a:srgbClr val="0000CC"/>
            </a:solidFill>
          </a:ln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 </a:t>
            </a:r>
            <a:r>
              <a:rPr lang="pt-BR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30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pt-BR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864096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936104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479465"/>
              </p:ext>
            </p:extLst>
          </p:nvPr>
        </p:nvGraphicFramePr>
        <p:xfrm>
          <a:off x="467544" y="1700809"/>
          <a:ext cx="8280921" cy="792088"/>
        </p:xfrm>
        <a:graphic>
          <a:graphicData uri="http://schemas.openxmlformats.org/drawingml/2006/table">
            <a:tbl>
              <a:tblPr/>
              <a:tblGrid>
                <a:gridCol w="936104"/>
                <a:gridCol w="4270629"/>
                <a:gridCol w="1412464"/>
                <a:gridCol w="1661724"/>
              </a:tblGrid>
              <a:tr h="3794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PROJETO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ORÇAMENTO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</a:tr>
              <a:tr h="41267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GERAL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889754"/>
              </p:ext>
            </p:extLst>
          </p:nvPr>
        </p:nvGraphicFramePr>
        <p:xfrm>
          <a:off x="467543" y="2636913"/>
          <a:ext cx="8240888" cy="2281238"/>
        </p:xfrm>
        <a:graphic>
          <a:graphicData uri="http://schemas.openxmlformats.org/drawingml/2006/table">
            <a:tbl>
              <a:tblPr/>
              <a:tblGrid>
                <a:gridCol w="936105"/>
                <a:gridCol w="4280447"/>
                <a:gridCol w="1368152"/>
                <a:gridCol w="1656184"/>
              </a:tblGrid>
              <a:tr h="3541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Esporte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 o Lazer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Direito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todos e todas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SEJESP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 200.000,00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4401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Desenvolvimento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Esporte Educacional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Ampliação da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Esportiva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SEJESP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200.000,00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541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Esporte de Alto Rendimento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Apoio aos Atletas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SEJESP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700.000,00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81079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Corrida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 Cidade de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Aracaju e Circuito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Corridas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SEJESP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100.000,00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922510"/>
              </p:ext>
            </p:extLst>
          </p:nvPr>
        </p:nvGraphicFramePr>
        <p:xfrm>
          <a:off x="467545" y="5157192"/>
          <a:ext cx="8208912" cy="936104"/>
        </p:xfrm>
        <a:graphic>
          <a:graphicData uri="http://schemas.openxmlformats.org/drawingml/2006/table">
            <a:tbl>
              <a:tblPr/>
              <a:tblGrid>
                <a:gridCol w="936104"/>
                <a:gridCol w="4320479"/>
                <a:gridCol w="1296145"/>
                <a:gridCol w="1656184"/>
              </a:tblGrid>
              <a:tr h="9361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Aracaju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Sustentável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1.400.000,00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65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63272" cy="1156990"/>
          </a:xfrm>
          <a:ln w="38100">
            <a:solidFill>
              <a:srgbClr val="0000CC"/>
            </a:solidFill>
          </a:ln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 </a:t>
            </a:r>
            <a:r>
              <a:rPr lang="pt-BR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30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pt-BR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864096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936104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325985"/>
              </p:ext>
            </p:extLst>
          </p:nvPr>
        </p:nvGraphicFramePr>
        <p:xfrm>
          <a:off x="467544" y="1484785"/>
          <a:ext cx="8280921" cy="792088"/>
        </p:xfrm>
        <a:graphic>
          <a:graphicData uri="http://schemas.openxmlformats.org/drawingml/2006/table">
            <a:tbl>
              <a:tblPr/>
              <a:tblGrid>
                <a:gridCol w="792088"/>
                <a:gridCol w="4414645"/>
                <a:gridCol w="1201979"/>
                <a:gridCol w="1872209"/>
              </a:tblGrid>
              <a:tr h="3794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PROJETO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ORÇAMENTO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</a:tr>
              <a:tr h="41267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GERAL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641802"/>
              </p:ext>
            </p:extLst>
          </p:nvPr>
        </p:nvGraphicFramePr>
        <p:xfrm>
          <a:off x="467544" y="2348880"/>
          <a:ext cx="8280920" cy="927730"/>
        </p:xfrm>
        <a:graphic>
          <a:graphicData uri="http://schemas.openxmlformats.org/drawingml/2006/table">
            <a:tbl>
              <a:tblPr/>
              <a:tblGrid>
                <a:gridCol w="792088"/>
                <a:gridCol w="4392488"/>
                <a:gridCol w="1168587"/>
                <a:gridCol w="80323"/>
                <a:gridCol w="1847434"/>
              </a:tblGrid>
              <a:tr h="4638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Aracaju Segura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SEMDEC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2.000.000,00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4638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Centro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Integrado Operacional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SEMDEC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5.000.000,00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953344"/>
              </p:ext>
            </p:extLst>
          </p:nvPr>
        </p:nvGraphicFramePr>
        <p:xfrm>
          <a:off x="467545" y="3429001"/>
          <a:ext cx="8280920" cy="576063"/>
        </p:xfrm>
        <a:graphic>
          <a:graphicData uri="http://schemas.openxmlformats.org/drawingml/2006/table">
            <a:tbl>
              <a:tblPr/>
              <a:tblGrid>
                <a:gridCol w="792087"/>
                <a:gridCol w="4392488"/>
                <a:gridCol w="1152128"/>
                <a:gridCol w="72008"/>
                <a:gridCol w="1872209"/>
              </a:tblGrid>
              <a:tr h="57606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Geração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Emprego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Renda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1.400.000,00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405405"/>
              </p:ext>
            </p:extLst>
          </p:nvPr>
        </p:nvGraphicFramePr>
        <p:xfrm>
          <a:off x="467543" y="4149080"/>
          <a:ext cx="8280921" cy="864096"/>
        </p:xfrm>
        <a:graphic>
          <a:graphicData uri="http://schemas.openxmlformats.org/drawingml/2006/table">
            <a:tbl>
              <a:tblPr/>
              <a:tblGrid>
                <a:gridCol w="792089"/>
                <a:gridCol w="4392487"/>
                <a:gridCol w="1152128"/>
                <a:gridCol w="72008"/>
                <a:gridCol w="1872209"/>
              </a:tblGrid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Ampliação das Receitas  Próprias da PMA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SEMFAZ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2.000.000,00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572933"/>
              </p:ext>
            </p:extLst>
          </p:nvPr>
        </p:nvGraphicFramePr>
        <p:xfrm>
          <a:off x="467544" y="5229200"/>
          <a:ext cx="8280921" cy="1296144"/>
        </p:xfrm>
        <a:graphic>
          <a:graphicData uri="http://schemas.openxmlformats.org/drawingml/2006/table">
            <a:tbl>
              <a:tblPr bandRow="1"/>
              <a:tblGrid>
                <a:gridCol w="792088"/>
                <a:gridCol w="4392488"/>
                <a:gridCol w="1152128"/>
                <a:gridCol w="72008"/>
                <a:gridCol w="1872209"/>
              </a:tblGrid>
              <a:tr h="4650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Aracaju na Palma da Mão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SEMICT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1.395.000,00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4650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Aracaju Competitiva</a:t>
                      </a:r>
                      <a:endParaRPr lang="vi-VN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SEMICT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200.000,00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659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Turismo</a:t>
                      </a:r>
                      <a:r>
                        <a:rPr lang="pt-B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Forte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SEMICT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$ 5.175.000,00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389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63272" cy="1156990"/>
          </a:xfrm>
          <a:ln w="38100">
            <a:solidFill>
              <a:srgbClr val="0000CC"/>
            </a:solidFill>
          </a:ln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 </a:t>
            </a:r>
            <a:r>
              <a:rPr lang="pt-BR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30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pt-BR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864096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936104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47907"/>
              </p:ext>
            </p:extLst>
          </p:nvPr>
        </p:nvGraphicFramePr>
        <p:xfrm>
          <a:off x="467544" y="1700809"/>
          <a:ext cx="8280921" cy="792088"/>
        </p:xfrm>
        <a:graphic>
          <a:graphicData uri="http://schemas.openxmlformats.org/drawingml/2006/table">
            <a:tbl>
              <a:tblPr/>
              <a:tblGrid>
                <a:gridCol w="792088"/>
                <a:gridCol w="3888432"/>
                <a:gridCol w="1080120"/>
                <a:gridCol w="2520281"/>
              </a:tblGrid>
              <a:tr h="3794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PROJETO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ORÇAMENTO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</a:tr>
              <a:tr h="41267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GERAL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45499"/>
              </p:ext>
            </p:extLst>
          </p:nvPr>
        </p:nvGraphicFramePr>
        <p:xfrm>
          <a:off x="467544" y="2780928"/>
          <a:ext cx="8208912" cy="2376264"/>
        </p:xfrm>
        <a:graphic>
          <a:graphicData uri="http://schemas.openxmlformats.org/drawingml/2006/table">
            <a:tbl>
              <a:tblPr/>
              <a:tblGrid>
                <a:gridCol w="792088"/>
                <a:gridCol w="3888432"/>
                <a:gridCol w="1080120"/>
                <a:gridCol w="72008"/>
                <a:gridCol w="2376264"/>
              </a:tblGrid>
              <a:tr h="4433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Licitação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Transporte Público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SMTT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300.000,00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744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Mobilidade Urbana Inteligente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SMTT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58.370.000,00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4433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Ações Educativas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 o Trânsito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SMTT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270.000,00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744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Sistema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Integração Temporal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Transporte Público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SMTT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</a:t>
                      </a:r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</a:t>
                      </a:r>
                      <a:r>
                        <a:rPr lang="pt-B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47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63272" cy="1156990"/>
          </a:xfrm>
          <a:ln w="38100">
            <a:solidFill>
              <a:srgbClr val="0000CC"/>
            </a:solidFill>
          </a:ln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 </a:t>
            </a:r>
            <a:r>
              <a:rPr lang="pt-BR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30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30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3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30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Muito obrigado</a:t>
            </a:r>
            <a:r>
              <a:rPr lang="pt-BR" sz="4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864096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936104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5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63272" cy="1008112"/>
          </a:xfrm>
          <a:ln w="38100">
            <a:solidFill>
              <a:srgbClr val="0000CC"/>
            </a:solidFill>
          </a:ln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 PÚBLICA</a:t>
            </a:r>
            <a:br>
              <a:rPr lang="pt-BR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7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5"/>
            <a:ext cx="86409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936104" cy="64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67544" y="2268618"/>
            <a:ext cx="8208912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pt-BR" sz="2400" b="1" kern="0" dirty="0" smtClean="0">
              <a:solidFill>
                <a:srgbClr val="000000"/>
              </a:solidFill>
              <a:latin typeface="Trebuchet MS" pitchFamily="34" charset="0"/>
              <a:cs typeface="Arial"/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pt-BR" sz="2800" b="1" kern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Plano </a:t>
            </a:r>
            <a:r>
              <a:rPr lang="pt-BR" sz="2800" b="1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Estratégico </a:t>
            </a:r>
            <a:r>
              <a:rPr lang="pt-BR" sz="2800" b="1" kern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2017-2028</a:t>
            </a:r>
            <a:endParaRPr lang="pt-BR" sz="2800" b="1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pt-BR" sz="2800" b="1" kern="0" dirty="0">
              <a:solidFill>
                <a:srgbClr val="000000"/>
              </a:solidFill>
              <a:cs typeface="Arial"/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pt-BR" sz="2800" b="1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Plano Plurianual (PPA) </a:t>
            </a:r>
            <a:r>
              <a:rPr lang="pt-BR" sz="2800" b="1" kern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2018-2021</a:t>
            </a:r>
            <a:endParaRPr lang="pt-BR" sz="2800" b="1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defRPr/>
            </a:pPr>
            <a:endParaRPr lang="pt-BR" sz="2800" b="1" kern="0" dirty="0">
              <a:solidFill>
                <a:srgbClr val="000000"/>
              </a:solidFill>
              <a:cs typeface="Arial"/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pt-BR" sz="2800" b="1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Lei de Diretrizes Orçamentárias (LDO) </a:t>
            </a:r>
            <a:r>
              <a:rPr lang="pt-BR" sz="2800" b="1" kern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2018</a:t>
            </a:r>
            <a:endParaRPr lang="pt-BR" sz="2800" b="1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defRPr/>
            </a:pPr>
            <a:endParaRPr lang="pt-BR" sz="2800" b="1" kern="0" dirty="0">
              <a:solidFill>
                <a:schemeClr val="bg1">
                  <a:lumMod val="50000"/>
                </a:schemeClr>
              </a:solidFill>
              <a:cs typeface="Arial"/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pt-BR" sz="28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Lei Orçamentária Anual (LOA) </a:t>
            </a:r>
            <a:r>
              <a:rPr lang="pt-BR" sz="28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2018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pt-BR" sz="2400" b="1" kern="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/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pt-BR" sz="2400" b="1" kern="0" dirty="0" smtClean="0">
              <a:solidFill>
                <a:srgbClr val="000000"/>
              </a:solidFill>
              <a:latin typeface="Trebuchet MS" pitchFamily="34" charset="0"/>
              <a:cs typeface="Arial"/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pt-BR" sz="2400" b="1" kern="0" dirty="0">
              <a:solidFill>
                <a:srgbClr val="000000"/>
              </a:solidFill>
              <a:latin typeface="Trebuchet MS" pitchFamily="34" charset="0"/>
              <a:cs typeface="Arial"/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pt-BR" sz="2400" b="1" kern="0" dirty="0" smtClean="0">
              <a:solidFill>
                <a:srgbClr val="000000"/>
              </a:solidFill>
              <a:latin typeface="Trebuchet MS" pitchFamily="34" charset="0"/>
              <a:cs typeface="Arial"/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pt-BR" sz="2400" b="1" kern="0" dirty="0">
              <a:solidFill>
                <a:srgbClr val="000000"/>
              </a:solidFill>
              <a:latin typeface="Trebuchet MS" pitchFamily="34" charset="0"/>
              <a:cs typeface="Arial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INSTRUMENTOS DE PLANEJAMENTO - PMA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915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63272" cy="1008112"/>
          </a:xfrm>
          <a:ln w="38100">
            <a:solidFill>
              <a:srgbClr val="0000CC"/>
            </a:solidFill>
          </a:ln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 PÚBLICA</a:t>
            </a:r>
            <a:br>
              <a:rPr lang="pt-BR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7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5"/>
            <a:ext cx="86409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936104" cy="64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67544" y="1484784"/>
            <a:ext cx="8208912" cy="4265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defRPr/>
            </a:pPr>
            <a:r>
              <a:rPr lang="pt-BR" sz="2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/>
              </a:rPr>
              <a:t>PREMISSAS – LOA 2018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defRPr/>
            </a:pPr>
            <a:endParaRPr lang="pt-BR" sz="1200" b="1" kern="0" dirty="0" smtClean="0">
              <a:solidFill>
                <a:srgbClr val="000000"/>
              </a:solidFill>
              <a:latin typeface="Trebuchet MS" pitchFamily="34" charset="0"/>
              <a:cs typeface="Arial"/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pt-BR" sz="2800" b="1" kern="0" dirty="0" smtClean="0">
                <a:solidFill>
                  <a:srgbClr val="000099"/>
                </a:solidFill>
                <a:latin typeface="+mj-lt"/>
                <a:cs typeface="Arial"/>
              </a:rPr>
              <a:t>Responsabilidade na Gestão Fiscal</a:t>
            </a:r>
            <a:endParaRPr lang="pt-BR" sz="2800" b="1" kern="0" dirty="0">
              <a:solidFill>
                <a:srgbClr val="000099"/>
              </a:solidFill>
              <a:latin typeface="+mj-lt"/>
              <a:cs typeface="Arial"/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pt-BR" sz="2800" b="1" kern="0" dirty="0" smtClean="0">
                <a:solidFill>
                  <a:srgbClr val="000099"/>
                </a:solidFill>
                <a:latin typeface="+mj-lt"/>
                <a:cs typeface="Arial"/>
              </a:rPr>
              <a:t>Eficiência na prestação dos serviços públicos à população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pt-BR" sz="2800" b="1" kern="0" dirty="0" smtClean="0">
                <a:solidFill>
                  <a:srgbClr val="000099"/>
                </a:solidFill>
                <a:latin typeface="+mj-lt"/>
                <a:cs typeface="Arial"/>
              </a:rPr>
              <a:t>Ação planejada e com participação social</a:t>
            </a:r>
            <a:endParaRPr lang="pt-BR" sz="2800" b="1" kern="0" dirty="0">
              <a:solidFill>
                <a:srgbClr val="000099"/>
              </a:solidFill>
              <a:latin typeface="+mj-lt"/>
              <a:cs typeface="Arial"/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pt-BR" sz="2800" b="1" kern="0" dirty="0" smtClean="0">
                <a:solidFill>
                  <a:srgbClr val="000099"/>
                </a:solidFill>
                <a:latin typeface="+mj-lt"/>
                <a:cs typeface="Arial"/>
              </a:rPr>
              <a:t>Desenvolvimento econômico e sustentável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pt-BR" sz="2800" b="1" kern="0" dirty="0" smtClean="0">
                <a:solidFill>
                  <a:srgbClr val="000099"/>
                </a:solidFill>
                <a:latin typeface="+mj-lt"/>
                <a:cs typeface="Arial"/>
              </a:rPr>
              <a:t>Parceria com Órgãos das esferas federal, estadual, municipal e da iniciativa privada</a:t>
            </a:r>
            <a:r>
              <a:rPr lang="pt-BR" sz="2800" b="1" kern="0" dirty="0" smtClean="0">
                <a:solidFill>
                  <a:srgbClr val="000099"/>
                </a:solidFill>
                <a:latin typeface="Trebuchet MS" pitchFamily="34" charset="0"/>
                <a:cs typeface="Arial"/>
              </a:rPr>
              <a:t>.</a:t>
            </a:r>
            <a:endParaRPr lang="pt-BR" sz="2800" b="1" kern="0" dirty="0">
              <a:solidFill>
                <a:srgbClr val="000099"/>
              </a:solidFill>
              <a:latin typeface="Trebuchet MS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49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008112"/>
          </a:xfrm>
          <a:ln w="38100">
            <a:solidFill>
              <a:srgbClr val="0000CC"/>
            </a:solidFill>
          </a:ln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 </a:t>
            </a:r>
            <a: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b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 marL="0" indent="0" algn="ctr">
              <a:buNone/>
            </a:pPr>
            <a:endParaRPr lang="pt-BR" sz="2800" b="1" i="1" u="sng" dirty="0" smtClean="0"/>
          </a:p>
          <a:p>
            <a:pPr marL="0" indent="0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48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PREVISÃO                Receitas e Despesas</a:t>
            </a:r>
            <a:endParaRPr lang="pt-BR" sz="1400" b="1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5"/>
            <a:ext cx="86409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03922"/>
            <a:ext cx="936104" cy="72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42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864097"/>
          </a:xfrm>
          <a:ln w="38100">
            <a:solidFill>
              <a:srgbClr val="0000CC"/>
            </a:solidFill>
          </a:ln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 </a:t>
            </a:r>
            <a: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b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 marL="0" indent="0" algn="ctr">
              <a:buNone/>
            </a:pPr>
            <a:endParaRPr lang="pt-BR" sz="2800" b="1" i="1" u="sng" dirty="0" smtClean="0"/>
          </a:p>
          <a:p>
            <a:pPr marL="0" indent="0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4800" b="1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pt-BR" sz="1100" b="1" dirty="0" smtClean="0"/>
          </a:p>
          <a:p>
            <a:pPr marL="0" indent="0">
              <a:buNone/>
            </a:pPr>
            <a:endParaRPr lang="pt-BR" sz="1400" b="1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5"/>
            <a:ext cx="86409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03922"/>
            <a:ext cx="936104" cy="72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8" t="17151" r="4856" b="14020"/>
          <a:stretch/>
        </p:blipFill>
        <p:spPr bwMode="auto">
          <a:xfrm>
            <a:off x="107504" y="1124745"/>
            <a:ext cx="8928992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10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63272" cy="936104"/>
          </a:xfrm>
          <a:ln w="38100">
            <a:solidFill>
              <a:srgbClr val="0000CC"/>
            </a:solidFill>
          </a:ln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 PÚBLICA</a:t>
            </a:r>
            <a:br>
              <a:rPr lang="pt-BR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7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5"/>
            <a:ext cx="86409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936104" cy="64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67544" y="2268618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pt-BR" sz="2400" b="1" kern="0" dirty="0" smtClean="0">
              <a:solidFill>
                <a:srgbClr val="000000"/>
              </a:solidFill>
              <a:latin typeface="Trebuchet MS" pitchFamily="34" charset="0"/>
              <a:cs typeface="Arial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defRPr/>
            </a:pPr>
            <a:endParaRPr lang="pt-BR" sz="2400" b="1" kern="0" dirty="0">
              <a:solidFill>
                <a:srgbClr val="000000"/>
              </a:solidFill>
              <a:latin typeface="Trebuchet MS" pitchFamily="34" charset="0"/>
              <a:cs typeface="Arial"/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pt-BR" sz="2400" b="1" kern="0" dirty="0" smtClean="0">
              <a:solidFill>
                <a:srgbClr val="000000"/>
              </a:solidFill>
              <a:latin typeface="Trebuchet MS" pitchFamily="34" charset="0"/>
              <a:cs typeface="Arial"/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pt-BR" sz="2400" b="1" kern="0" dirty="0">
              <a:solidFill>
                <a:srgbClr val="000000"/>
              </a:solidFill>
              <a:latin typeface="Trebuchet MS" pitchFamily="34" charset="0"/>
              <a:cs typeface="Arial"/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pt-BR" sz="2400" b="1" kern="0" dirty="0" smtClean="0">
              <a:solidFill>
                <a:srgbClr val="000000"/>
              </a:solidFill>
              <a:latin typeface="Trebuchet MS" pitchFamily="34" charset="0"/>
              <a:cs typeface="Arial"/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pt-BR" sz="2400" b="1" kern="0" dirty="0">
              <a:solidFill>
                <a:srgbClr val="000000"/>
              </a:solidFill>
              <a:latin typeface="Trebuchet MS" pitchFamily="34" charset="0"/>
              <a:cs typeface="Arial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7" t="27616" r="4536" b="25861"/>
          <a:stretch/>
        </p:blipFill>
        <p:spPr bwMode="auto">
          <a:xfrm>
            <a:off x="395536" y="1412776"/>
            <a:ext cx="835292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93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864097"/>
          </a:xfrm>
          <a:ln w="38100">
            <a:solidFill>
              <a:srgbClr val="0000CC"/>
            </a:solidFill>
          </a:ln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 </a:t>
            </a:r>
            <a: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b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 marL="0" indent="0" algn="ctr">
              <a:buNone/>
            </a:pPr>
            <a:endParaRPr lang="pt-BR" sz="2800" b="1" i="1" u="sng" dirty="0" smtClean="0"/>
          </a:p>
          <a:p>
            <a:pPr marL="0" indent="0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4800" b="1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pt-BR" sz="1100" b="1" dirty="0" smtClean="0"/>
          </a:p>
          <a:p>
            <a:pPr marL="0" indent="0">
              <a:buNone/>
            </a:pPr>
            <a:endParaRPr lang="pt-BR" sz="1400" b="1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5"/>
            <a:ext cx="86409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03922"/>
            <a:ext cx="936104" cy="72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 t="17482" r="29901" b="13520"/>
          <a:stretch/>
        </p:blipFill>
        <p:spPr bwMode="auto">
          <a:xfrm>
            <a:off x="107504" y="1268760"/>
            <a:ext cx="8856983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73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63272" cy="936104"/>
          </a:xfrm>
          <a:ln w="38100">
            <a:solidFill>
              <a:srgbClr val="0000CC"/>
            </a:solidFill>
          </a:ln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 </a:t>
            </a:r>
            <a: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br>
              <a:rPr lang="pt-BR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340768"/>
            <a:ext cx="9036496" cy="540060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pt-BR" b="1" dirty="0" smtClean="0"/>
          </a:p>
          <a:p>
            <a:pPr marL="0" indent="0" algn="ctr">
              <a:buNone/>
            </a:pPr>
            <a:r>
              <a:rPr lang="pt-BR" sz="5800" b="1" i="1" dirty="0" smtClean="0">
                <a:solidFill>
                  <a:srgbClr val="000099"/>
                </a:solidFill>
              </a:rPr>
              <a:t> </a:t>
            </a:r>
            <a:r>
              <a:rPr lang="pt-BR" sz="73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OS DESAFIOS...</a:t>
            </a:r>
          </a:p>
          <a:p>
            <a:pPr marL="0" indent="0" algn="ctr">
              <a:buNone/>
            </a:pPr>
            <a:endParaRPr lang="pt-BR" sz="5100" b="1" i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4600" b="1" i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pt-BR" sz="5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Demandas ilimitadas  </a:t>
            </a:r>
            <a:r>
              <a:rPr lang="pt-BR" sz="5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x</a:t>
            </a:r>
            <a:r>
              <a:rPr lang="pt-BR" sz="5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Recursos limitados</a:t>
            </a:r>
          </a:p>
          <a:p>
            <a:pPr marL="0" indent="0" algn="ctr">
              <a:lnSpc>
                <a:spcPct val="120000"/>
              </a:lnSpc>
              <a:buNone/>
            </a:pPr>
            <a:endParaRPr lang="pt-BR" sz="40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pt-BR" sz="4000" b="1" i="1" dirty="0">
              <a:solidFill>
                <a:srgbClr val="C00000"/>
              </a:solidFill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pt-BR" sz="73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...PENSAR ESTRATEGICAMENTE</a:t>
            </a:r>
          </a:p>
          <a:p>
            <a:pPr marL="0" indent="0">
              <a:lnSpc>
                <a:spcPct val="120000"/>
              </a:lnSpc>
              <a:buNone/>
            </a:pPr>
            <a:endParaRPr lang="pt-BR" sz="58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4000" b="1" i="1" dirty="0" smtClean="0">
              <a:solidFill>
                <a:srgbClr val="C00000"/>
              </a:solidFill>
            </a:endParaRPr>
          </a:p>
          <a:p>
            <a:pPr marL="0" lvl="0" indent="0"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pt-BR" altLang="pt-BR" sz="3600" b="1" dirty="0" smtClean="0">
                <a:solidFill>
                  <a:srgbClr val="0000FF"/>
                </a:solidFill>
                <a:latin typeface="Calibri" pitchFamily="34" charset="0"/>
              </a:rPr>
              <a:t>	</a:t>
            </a:r>
            <a:r>
              <a:rPr lang="pt-BR" altLang="pt-BR" sz="3600" b="1" dirty="0" smtClean="0">
                <a:solidFill>
                  <a:srgbClr val="FF0000"/>
                </a:solidFill>
                <a:latin typeface="Calibri" pitchFamily="34" charset="0"/>
              </a:rPr>
              <a:t>	</a:t>
            </a:r>
            <a:endParaRPr lang="pt-BR" sz="36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5"/>
            <a:ext cx="86409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936104" cy="64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15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934</Words>
  <Application>Microsoft Office PowerPoint</Application>
  <PresentationFormat>Apresentação na tela (4:3)</PresentationFormat>
  <Paragraphs>451</Paragraphs>
  <Slides>25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 AUDIÊNCIA PÚBLICA </vt:lpstr>
      <vt:lpstr>AUDIÊNCIA PÚBLICA</vt:lpstr>
      <vt:lpstr> AUDIÊNCIA PÚBLICA </vt:lpstr>
      <vt:lpstr> AUDIÊNCIA PÚBLICA </vt:lpstr>
      <vt:lpstr> AUDIÊNCIA PÚBLICA </vt:lpstr>
      <vt:lpstr> AUDIÊNCIA PÚBLICA </vt:lpstr>
      <vt:lpstr> AUDIÊNCIA PÚBLICA </vt:lpstr>
      <vt:lpstr> AUDIÊNCIA PÚBLICA </vt:lpstr>
      <vt:lpstr> AUDIÊNCIA PÚBLICA </vt:lpstr>
      <vt:lpstr> AUDIÊNCIA PÚBLICA </vt:lpstr>
      <vt:lpstr> AUDIÊNCIA PÚBLICA </vt:lpstr>
      <vt:lpstr>  AUDIÊNCIA PÚBLICA  </vt:lpstr>
      <vt:lpstr>  AUDIÊNCIA PÚBLICA  </vt:lpstr>
      <vt:lpstr> AUDIÊNCIA PÚBLICA </vt:lpstr>
      <vt:lpstr> AUDIÊNCIA PÚBLICA </vt:lpstr>
      <vt:lpstr> AUDIÊNCIA PÚBLICA </vt:lpstr>
      <vt:lpstr> AUDIÊNCIA PÚBLICA </vt:lpstr>
      <vt:lpstr> AUDIÊNCIA PÚBLICA </vt:lpstr>
      <vt:lpstr> AUDIÊNCIA PÚBLICA </vt:lpstr>
      <vt:lpstr> AUDIÊNCIA PÚBLICA </vt:lpstr>
      <vt:lpstr> AUDIÊNCIA PÚBLICA </vt:lpstr>
      <vt:lpstr> AUDIÊNCIA PÚBLICA </vt:lpstr>
      <vt:lpstr> AUDIÊNCIA PÚBLICA </vt:lpstr>
      <vt:lpstr> AUDIÊNCIA PÚBLICA </vt:lpstr>
      <vt:lpstr> AUDIÊNCIA PÚBLICA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PLDO - 2018</dc:title>
  <dc:creator>JOSÉ</dc:creator>
  <cp:lastModifiedBy>JOSE</cp:lastModifiedBy>
  <cp:revision>262</cp:revision>
  <dcterms:created xsi:type="dcterms:W3CDTF">2017-05-24T01:57:23Z</dcterms:created>
  <dcterms:modified xsi:type="dcterms:W3CDTF">2017-11-16T20:16:23Z</dcterms:modified>
</cp:coreProperties>
</file>